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4" autoAdjust="0"/>
    <p:restoredTop sz="94714" autoAdjust="0"/>
  </p:normalViewPr>
  <p:slideViewPr>
    <p:cSldViewPr>
      <p:cViewPr varScale="1">
        <p:scale>
          <a:sx n="88" d="100"/>
          <a:sy n="88" d="100"/>
        </p:scale>
        <p:origin x="-10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9F7D27-6771-4F73-8338-E949C6042C03}" type="datetimeFigureOut">
              <a:rPr lang="en-US" smtClean="0"/>
              <a:pPr/>
              <a:t>9/14/2009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4D8F9-1A2D-4E6C-9087-88EB9191FE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F7D27-6771-4F73-8338-E949C6042C03}" type="datetimeFigureOut">
              <a:rPr lang="en-US" smtClean="0"/>
              <a:pPr/>
              <a:t>9/14/2009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4D8F9-1A2D-4E6C-9087-88EB9191FE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F7D27-6771-4F73-8338-E949C6042C03}" type="datetimeFigureOut">
              <a:rPr lang="en-US" smtClean="0"/>
              <a:pPr/>
              <a:t>9/14/2009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4D8F9-1A2D-4E6C-9087-88EB9191FE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9F7D27-6771-4F73-8338-E949C6042C03}" type="datetimeFigureOut">
              <a:rPr lang="en-US" smtClean="0"/>
              <a:pPr/>
              <a:t>9/14/2009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4D8F9-1A2D-4E6C-9087-88EB9191FE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9F7D27-6771-4F73-8338-E949C6042C03}" type="datetimeFigureOut">
              <a:rPr lang="en-US" smtClean="0"/>
              <a:pPr/>
              <a:t>9/14/2009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4D8F9-1A2D-4E6C-9087-88EB9191FE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9F7D27-6771-4F73-8338-E949C6042C03}" type="datetimeFigureOut">
              <a:rPr lang="en-US" smtClean="0"/>
              <a:pPr/>
              <a:t>9/14/2009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4D8F9-1A2D-4E6C-9087-88EB9191FE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9F7D27-6771-4F73-8338-E949C6042C03}" type="datetimeFigureOut">
              <a:rPr lang="en-US" smtClean="0"/>
              <a:pPr/>
              <a:t>9/14/2009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24D8F9-1A2D-4E6C-9087-88EB9191FE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9F7D27-6771-4F73-8338-E949C6042C03}" type="datetimeFigureOut">
              <a:rPr lang="en-US" smtClean="0"/>
              <a:pPr/>
              <a:t>9/14/2009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24D8F9-1A2D-4E6C-9087-88EB9191FE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9F7D27-6771-4F73-8338-E949C6042C03}" type="datetimeFigureOut">
              <a:rPr lang="en-US" smtClean="0"/>
              <a:pPr/>
              <a:t>9/14/2009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24D8F9-1A2D-4E6C-9087-88EB9191FE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9F7D27-6771-4F73-8338-E949C6042C03}" type="datetimeFigureOut">
              <a:rPr lang="en-US" smtClean="0"/>
              <a:pPr/>
              <a:t>9/14/2009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4D8F9-1A2D-4E6C-9087-88EB9191FE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9F7D27-6771-4F73-8338-E949C6042C03}" type="datetimeFigureOut">
              <a:rPr lang="en-US" smtClean="0"/>
              <a:pPr/>
              <a:t>9/14/2009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4D8F9-1A2D-4E6C-9087-88EB9191FE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9F7D27-6771-4F73-8338-E949C6042C03}" type="datetimeFigureOut">
              <a:rPr lang="en-US" smtClean="0"/>
              <a:pPr/>
              <a:t>9/14/2009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24D8F9-1A2D-4E6C-9087-88EB9191FE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43398"/>
            <a:ext cx="9296400" cy="6901398"/>
          </a:xfrm>
          <a:prstGeom prst="rect">
            <a:avLst/>
          </a:prstGeom>
          <a:noFill/>
          <a:ln w="9525">
            <a:noFill/>
            <a:miter lim="800000"/>
            <a:headEnd/>
            <a:tailEnd/>
          </a:ln>
          <a:effectLst/>
        </p:spPr>
      </p:pic>
      <p:sp>
        <p:nvSpPr>
          <p:cNvPr id="2" name="Title 1"/>
          <p:cNvSpPr>
            <a:spLocks noGrp="1"/>
          </p:cNvSpPr>
          <p:nvPr>
            <p:ph type="ctrTitle"/>
          </p:nvPr>
        </p:nvSpPr>
        <p:spPr/>
        <p:txBody>
          <a:bodyPr/>
          <a:lstStyle/>
          <a:p>
            <a:r>
              <a:rPr lang="en-US" dirty="0" smtClean="0">
                <a:solidFill>
                  <a:schemeClr val="accent2">
                    <a:lumMod val="50000"/>
                  </a:schemeClr>
                </a:solidFill>
                <a:latin typeface="Arial Black" pitchFamily="34" charset="0"/>
              </a:rPr>
              <a:t>Adobe Illustrator Basics</a:t>
            </a:r>
            <a:endParaRPr lang="en-US" dirty="0">
              <a:solidFill>
                <a:schemeClr val="accent2">
                  <a:lumMod val="50000"/>
                </a:schemeClr>
              </a:solidFill>
              <a:latin typeface="Arial Black" pitchFamily="34" charset="0"/>
            </a:endParaRPr>
          </a:p>
        </p:txBody>
      </p:sp>
      <p:sp>
        <p:nvSpPr>
          <p:cNvPr id="3" name="Subtitle 2"/>
          <p:cNvSpPr>
            <a:spLocks noGrp="1"/>
          </p:cNvSpPr>
          <p:nvPr>
            <p:ph type="subTitle" idx="1"/>
          </p:nvPr>
        </p:nvSpPr>
        <p:spPr/>
        <p:txBody>
          <a:bodyPr>
            <a:normAutofit/>
          </a:bodyPr>
          <a:lstStyle/>
          <a:p>
            <a:r>
              <a:rPr lang="en-US" sz="1800" dirty="0" smtClean="0">
                <a:solidFill>
                  <a:schemeClr val="accent2">
                    <a:lumMod val="75000"/>
                  </a:schemeClr>
                </a:solidFill>
                <a:latin typeface="Blue Highway" pitchFamily="2" charset="0"/>
              </a:rPr>
              <a:t>Chris Maxwell</a:t>
            </a:r>
          </a:p>
          <a:p>
            <a:r>
              <a:rPr lang="en-US" sz="1800" dirty="0" smtClean="0">
                <a:solidFill>
                  <a:schemeClr val="accent2">
                    <a:lumMod val="75000"/>
                  </a:schemeClr>
                </a:solidFill>
                <a:latin typeface="Blue Highway" pitchFamily="2" charset="0"/>
              </a:rPr>
              <a:t>FIT 1012</a:t>
            </a:r>
          </a:p>
          <a:p>
            <a:r>
              <a:rPr lang="en-US" sz="1800" dirty="0" smtClean="0">
                <a:solidFill>
                  <a:schemeClr val="accent2">
                    <a:lumMod val="75000"/>
                  </a:schemeClr>
                </a:solidFill>
                <a:latin typeface="Blue Highway" pitchFamily="2" charset="0"/>
              </a:rPr>
              <a:t>September 13 2009</a:t>
            </a:r>
            <a:endParaRPr lang="en-US" sz="1800" dirty="0">
              <a:solidFill>
                <a:schemeClr val="accent2">
                  <a:lumMod val="75000"/>
                </a:schemeClr>
              </a:solidFill>
              <a:latin typeface="Blue Highway"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a:blip r:embed="rId2"/>
          <a:srcRect/>
          <a:stretch>
            <a:fillRect/>
          </a:stretch>
        </p:blipFill>
        <p:spPr bwMode="auto">
          <a:xfrm>
            <a:off x="0" y="0"/>
            <a:ext cx="9372600" cy="708660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latin typeface="Aharoni" pitchFamily="2" charset="-79"/>
                <a:cs typeface="Aharoni" pitchFamily="2" charset="-79"/>
              </a:rPr>
              <a:t>Basic Tools</a:t>
            </a:r>
            <a:endParaRPr lang="en-US" dirty="0">
              <a:latin typeface="Aharoni" pitchFamily="2" charset="-79"/>
              <a:cs typeface="Aharoni" pitchFamily="2" charset="-79"/>
            </a:endParaRPr>
          </a:p>
        </p:txBody>
      </p:sp>
      <p:sp>
        <p:nvSpPr>
          <p:cNvPr id="3" name="Content Placeholder 2"/>
          <p:cNvSpPr>
            <a:spLocks noGrp="1"/>
          </p:cNvSpPr>
          <p:nvPr>
            <p:ph idx="1"/>
          </p:nvPr>
        </p:nvSpPr>
        <p:spPr>
          <a:xfrm>
            <a:off x="457200" y="1600200"/>
            <a:ext cx="8229600" cy="5105400"/>
          </a:xfrm>
        </p:spPr>
        <p:txBody>
          <a:bodyPr>
            <a:normAutofit/>
          </a:bodyPr>
          <a:lstStyle/>
          <a:p>
            <a:pPr>
              <a:buNone/>
            </a:pPr>
            <a:r>
              <a:rPr lang="en-US" b="1" dirty="0" smtClean="0"/>
              <a:t>	</a:t>
            </a:r>
            <a:r>
              <a:rPr lang="en-US" sz="1600" b="1" dirty="0" smtClean="0">
                <a:latin typeface="Aharoni" pitchFamily="2" charset="-79"/>
                <a:cs typeface="Aharoni" pitchFamily="2" charset="-79"/>
              </a:rPr>
              <a:t>Brush:</a:t>
            </a:r>
            <a:endParaRPr lang="en-US" sz="1600" b="1" dirty="0">
              <a:latin typeface="Aharoni" pitchFamily="2" charset="-79"/>
              <a:cs typeface="Aharoni" pitchFamily="2" charset="-79"/>
            </a:endParaRPr>
          </a:p>
          <a:p>
            <a:pPr>
              <a:buNone/>
            </a:pPr>
            <a:r>
              <a:rPr lang="en-US" sz="1600" b="1" dirty="0" smtClean="0">
                <a:latin typeface="Aharoni" pitchFamily="2" charset="-79"/>
                <a:cs typeface="Aharoni" pitchFamily="2" charset="-79"/>
              </a:rPr>
              <a:t>	</a:t>
            </a:r>
            <a:r>
              <a:rPr lang="en-US" sz="1600" dirty="0" smtClean="0">
                <a:latin typeface="Aharoni" pitchFamily="2" charset="-79"/>
                <a:cs typeface="Aharoni" pitchFamily="2" charset="-79"/>
              </a:rPr>
              <a:t>The brush is a simple yet important tool. It's basic function is to freely draw lines on the artboard. The width, pattern, and many other options can be customized.</a:t>
            </a:r>
          </a:p>
          <a:p>
            <a:pPr>
              <a:buNone/>
            </a:pPr>
            <a:r>
              <a:rPr lang="en-US" sz="1600" dirty="0" smtClean="0">
                <a:latin typeface="Aharoni" pitchFamily="2" charset="-79"/>
                <a:cs typeface="Aharoni" pitchFamily="2" charset="-79"/>
              </a:rPr>
              <a:t/>
            </a:r>
            <a:br>
              <a:rPr lang="en-US" sz="1600" dirty="0" smtClean="0">
                <a:latin typeface="Aharoni" pitchFamily="2" charset="-79"/>
                <a:cs typeface="Aharoni" pitchFamily="2" charset="-79"/>
              </a:rPr>
            </a:br>
            <a:r>
              <a:rPr lang="en-US" sz="1600" b="1" dirty="0" smtClean="0">
                <a:latin typeface="Aharoni" pitchFamily="2" charset="-79"/>
                <a:cs typeface="Aharoni" pitchFamily="2" charset="-79"/>
              </a:rPr>
              <a:t>Pen:</a:t>
            </a:r>
            <a:r>
              <a:rPr lang="en-US" sz="1600" dirty="0" smtClean="0">
                <a:latin typeface="Aharoni" pitchFamily="2" charset="-79"/>
                <a:cs typeface="Aharoni" pitchFamily="2" charset="-79"/>
              </a:rPr>
              <a:t/>
            </a:r>
            <a:br>
              <a:rPr lang="en-US" sz="1600" dirty="0" smtClean="0">
                <a:latin typeface="Aharoni" pitchFamily="2" charset="-79"/>
                <a:cs typeface="Aharoni" pitchFamily="2" charset="-79"/>
              </a:rPr>
            </a:br>
            <a:r>
              <a:rPr lang="en-US" sz="1600" dirty="0" smtClean="0">
                <a:latin typeface="Aharoni" pitchFamily="2" charset="-79"/>
                <a:cs typeface="Aharoni" pitchFamily="2" charset="-79"/>
              </a:rPr>
              <a:t>The pen tool is like the brush</a:t>
            </a:r>
            <a:r>
              <a:rPr lang="en-US" sz="1600" dirty="0">
                <a:latin typeface="Aharoni" pitchFamily="2" charset="-79"/>
                <a:cs typeface="Aharoni" pitchFamily="2" charset="-79"/>
              </a:rPr>
              <a:t> in</a:t>
            </a:r>
            <a:r>
              <a:rPr lang="en-US" sz="1600" dirty="0" smtClean="0">
                <a:latin typeface="Aharoni" pitchFamily="2" charset="-79"/>
                <a:cs typeface="Aharoni" pitchFamily="2" charset="-79"/>
              </a:rPr>
              <a:t> many ways but instead of clicking and dragging the line anywhere, the user clicks one point, then again at another point. A line forms between the two points and it can be curved if desired.</a:t>
            </a:r>
            <a:br>
              <a:rPr lang="en-US" sz="1600" dirty="0" smtClean="0">
                <a:latin typeface="Aharoni" pitchFamily="2" charset="-79"/>
                <a:cs typeface="Aharoni" pitchFamily="2" charset="-79"/>
              </a:rPr>
            </a:br>
            <a:r>
              <a:rPr lang="en-US" sz="1600" dirty="0" smtClean="0">
                <a:latin typeface="Aharoni" pitchFamily="2" charset="-79"/>
                <a:cs typeface="Aharoni" pitchFamily="2" charset="-79"/>
              </a:rPr>
              <a:t/>
            </a:r>
            <a:br>
              <a:rPr lang="en-US" sz="1600" dirty="0" smtClean="0">
                <a:latin typeface="Aharoni" pitchFamily="2" charset="-79"/>
                <a:cs typeface="Aharoni" pitchFamily="2" charset="-79"/>
              </a:rPr>
            </a:br>
            <a:r>
              <a:rPr lang="en-US" sz="1600" b="1" dirty="0" smtClean="0">
                <a:latin typeface="Aharoni" pitchFamily="2" charset="-79"/>
                <a:cs typeface="Aharoni" pitchFamily="2" charset="-79"/>
              </a:rPr>
              <a:t>Selection:</a:t>
            </a:r>
            <a:r>
              <a:rPr lang="en-US" sz="1600" dirty="0" smtClean="0">
                <a:latin typeface="Aharoni" pitchFamily="2" charset="-79"/>
                <a:cs typeface="Aharoni" pitchFamily="2" charset="-79"/>
              </a:rPr>
              <a:t/>
            </a:r>
            <a:br>
              <a:rPr lang="en-US" sz="1600" dirty="0" smtClean="0">
                <a:latin typeface="Aharoni" pitchFamily="2" charset="-79"/>
                <a:cs typeface="Aharoni" pitchFamily="2" charset="-79"/>
              </a:rPr>
            </a:br>
            <a:r>
              <a:rPr lang="en-US" sz="1600" dirty="0" smtClean="0">
                <a:latin typeface="Aharoni" pitchFamily="2" charset="-79"/>
                <a:cs typeface="Aharoni" pitchFamily="2" charset="-79"/>
              </a:rPr>
              <a:t>If you need more space to work in, this tool allows the user to select previously drawn elements and move them anywhere no the screen. This helps with alignment, layout, and composition.</a:t>
            </a:r>
          </a:p>
          <a:p>
            <a:pPr>
              <a:buNone/>
            </a:pPr>
            <a:endParaRPr lang="en-US" sz="1600" dirty="0">
              <a:latin typeface="Aharoni" pitchFamily="2" charset="-79"/>
              <a:cs typeface="Aharoni" pitchFamily="2" charset="-79"/>
            </a:endParaRPr>
          </a:p>
          <a:p>
            <a:pPr>
              <a:buNone/>
            </a:pPr>
            <a:r>
              <a:rPr lang="en-US" sz="1600" dirty="0" smtClean="0">
                <a:latin typeface="Aharoni" pitchFamily="2" charset="-79"/>
                <a:cs typeface="Aharoni" pitchFamily="2" charset="-79"/>
              </a:rPr>
              <a:t>	Basic Shapes:</a:t>
            </a:r>
          </a:p>
          <a:p>
            <a:pPr>
              <a:buNone/>
            </a:pPr>
            <a:r>
              <a:rPr lang="en-US" sz="1600" dirty="0">
                <a:latin typeface="Aharoni" pitchFamily="2" charset="-79"/>
                <a:cs typeface="Aharoni" pitchFamily="2" charset="-79"/>
              </a:rPr>
              <a:t>	</a:t>
            </a:r>
            <a:r>
              <a:rPr lang="en-US" sz="1600" dirty="0" smtClean="0">
                <a:latin typeface="Aharoni" pitchFamily="2" charset="-79"/>
                <a:cs typeface="Aharoni" pitchFamily="2" charset="-79"/>
              </a:rPr>
              <a:t>This tool can create perfect squares, circles, stars, and other simple shapes of any size.</a:t>
            </a:r>
          </a:p>
          <a:p>
            <a:endParaRPr lang="en-US" sz="2200" dirty="0">
              <a:latin typeface="Aharoni" pitchFamily="2" charset="-79"/>
              <a:cs typeface="Aharoni" pitchFamily="2" charset="-79"/>
            </a:endParaRPr>
          </a:p>
        </p:txBody>
      </p:sp>
      <p:pic>
        <p:nvPicPr>
          <p:cNvPr id="2052" name="Picture 4"/>
          <p:cNvPicPr>
            <a:picLocks noChangeAspect="1" noChangeArrowheads="1"/>
          </p:cNvPicPr>
          <p:nvPr/>
        </p:nvPicPr>
        <p:blipFill>
          <a:blip r:embed="rId3"/>
          <a:srcRect/>
          <a:stretch>
            <a:fillRect/>
          </a:stretch>
        </p:blipFill>
        <p:spPr bwMode="auto">
          <a:xfrm>
            <a:off x="0" y="1447800"/>
            <a:ext cx="762000" cy="4251158"/>
          </a:xfrm>
          <a:prstGeom prst="rect">
            <a:avLst/>
          </a:prstGeom>
          <a:noFill/>
          <a:ln w="9525">
            <a:noFill/>
            <a:miter lim="800000"/>
            <a:headEnd/>
            <a:tailEnd/>
          </a:ln>
          <a:effectLst/>
        </p:spPr>
      </p:pic>
      <p:sp>
        <p:nvSpPr>
          <p:cNvPr id="9" name="Rectangle 8"/>
          <p:cNvSpPr/>
          <p:nvPr/>
        </p:nvSpPr>
        <p:spPr>
          <a:xfrm>
            <a:off x="76200" y="2667000"/>
            <a:ext cx="3048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38200" y="1828800"/>
            <a:ext cx="7620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6200" y="2057400"/>
            <a:ext cx="304800" cy="3048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38200" y="2971800"/>
            <a:ext cx="609600" cy="22860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6200" y="1447800"/>
            <a:ext cx="609600" cy="3048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38200" y="4191000"/>
            <a:ext cx="1219200" cy="2286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81000" y="2362200"/>
            <a:ext cx="304800" cy="3048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838200" y="5486400"/>
            <a:ext cx="1371600" cy="304800"/>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6"/>
          <p:cNvPicPr>
            <a:picLocks noChangeAspect="1" noChangeArrowheads="1"/>
          </p:cNvPicPr>
          <p:nvPr/>
        </p:nvPicPr>
        <p:blipFill>
          <a:blip r:embed="rId2"/>
          <a:srcRect/>
          <a:stretch>
            <a:fillRect/>
          </a:stretch>
        </p:blipFill>
        <p:spPr bwMode="auto">
          <a:xfrm>
            <a:off x="0" y="0"/>
            <a:ext cx="9372600" cy="7086600"/>
          </a:xfrm>
          <a:prstGeom prst="rect">
            <a:avLst/>
          </a:prstGeom>
          <a:noFill/>
          <a:ln w="9525">
            <a:noFill/>
            <a:miter lim="800000"/>
            <a:headEnd/>
            <a:tailEnd/>
          </a:ln>
          <a:effectLst/>
        </p:spPr>
      </p:pic>
      <p:sp>
        <p:nvSpPr>
          <p:cNvPr id="2" name="Title 1"/>
          <p:cNvSpPr>
            <a:spLocks noGrp="1"/>
          </p:cNvSpPr>
          <p:nvPr>
            <p:ph type="title"/>
          </p:nvPr>
        </p:nvSpPr>
        <p:spPr>
          <a:xfrm>
            <a:off x="381000" y="228600"/>
            <a:ext cx="8229600" cy="1143000"/>
          </a:xfrm>
        </p:spPr>
        <p:txBody>
          <a:bodyPr/>
          <a:lstStyle/>
          <a:p>
            <a:r>
              <a:rPr lang="en-US" dirty="0" smtClean="0">
                <a:solidFill>
                  <a:schemeClr val="tx1">
                    <a:lumMod val="95000"/>
                    <a:lumOff val="5000"/>
                  </a:schemeClr>
                </a:solidFill>
                <a:latin typeface="Aharoni" pitchFamily="2" charset="-79"/>
                <a:cs typeface="Aharoni" pitchFamily="2" charset="-79"/>
              </a:rPr>
              <a:t>Examples:</a:t>
            </a:r>
            <a:endParaRPr lang="en-US" dirty="0">
              <a:solidFill>
                <a:schemeClr val="tx1">
                  <a:lumMod val="95000"/>
                  <a:lumOff val="5000"/>
                </a:schemeClr>
              </a:solidFill>
              <a:latin typeface="Aharoni" pitchFamily="2" charset="-79"/>
              <a:cs typeface="Aharoni" pitchFamily="2" charset="-79"/>
            </a:endParaRPr>
          </a:p>
        </p:txBody>
      </p:sp>
      <p:pic>
        <p:nvPicPr>
          <p:cNvPr id="3076" name="Picture 4"/>
          <p:cNvPicPr>
            <a:picLocks noChangeAspect="1" noChangeArrowheads="1"/>
          </p:cNvPicPr>
          <p:nvPr/>
        </p:nvPicPr>
        <p:blipFill>
          <a:blip r:embed="rId3"/>
          <a:srcRect/>
          <a:stretch>
            <a:fillRect/>
          </a:stretch>
        </p:blipFill>
        <p:spPr bwMode="auto">
          <a:xfrm>
            <a:off x="6781800" y="1219200"/>
            <a:ext cx="1619250" cy="3133725"/>
          </a:xfrm>
          <a:prstGeom prst="rect">
            <a:avLst/>
          </a:prstGeom>
          <a:ln>
            <a:noFill/>
          </a:ln>
          <a:effectLst>
            <a:outerShdw blurRad="292100" dist="139700" dir="2700000" algn="tl" rotWithShape="0">
              <a:srgbClr val="333333">
                <a:alpha val="65000"/>
              </a:srgbClr>
            </a:outerShdw>
          </a:effectLst>
        </p:spPr>
      </p:pic>
      <p:pic>
        <p:nvPicPr>
          <p:cNvPr id="3077" name="Picture 5"/>
          <p:cNvPicPr>
            <a:picLocks noChangeAspect="1" noChangeArrowheads="1"/>
          </p:cNvPicPr>
          <p:nvPr/>
        </p:nvPicPr>
        <p:blipFill>
          <a:blip r:embed="rId4"/>
          <a:srcRect/>
          <a:stretch>
            <a:fillRect/>
          </a:stretch>
        </p:blipFill>
        <p:spPr bwMode="auto">
          <a:xfrm>
            <a:off x="6629400" y="4572000"/>
            <a:ext cx="2133600" cy="2000250"/>
          </a:xfrm>
          <a:prstGeom prst="rect">
            <a:avLst/>
          </a:prstGeom>
          <a:ln>
            <a:noFill/>
          </a:ln>
          <a:effectLst>
            <a:outerShdw blurRad="292100" dist="139700" dir="2700000" algn="tl" rotWithShape="0">
              <a:srgbClr val="333333">
                <a:alpha val="65000"/>
              </a:srgbClr>
            </a:outerShdw>
          </a:effectLst>
        </p:spPr>
      </p:pic>
      <p:pic>
        <p:nvPicPr>
          <p:cNvPr id="3078" name="Picture 6"/>
          <p:cNvPicPr>
            <a:picLocks noChangeAspect="1" noChangeArrowheads="1"/>
          </p:cNvPicPr>
          <p:nvPr/>
        </p:nvPicPr>
        <p:blipFill>
          <a:blip r:embed="rId5"/>
          <a:srcRect/>
          <a:stretch>
            <a:fillRect/>
          </a:stretch>
        </p:blipFill>
        <p:spPr bwMode="auto">
          <a:xfrm>
            <a:off x="304800" y="5181600"/>
            <a:ext cx="1733550" cy="1266825"/>
          </a:xfrm>
          <a:prstGeom prst="rect">
            <a:avLst/>
          </a:prstGeom>
          <a:ln>
            <a:noFill/>
          </a:ln>
          <a:effectLst>
            <a:outerShdw blurRad="292100" dist="139700" dir="2700000" algn="tl" rotWithShape="0">
              <a:srgbClr val="333333">
                <a:alpha val="65000"/>
              </a:srgbClr>
            </a:outerShdw>
          </a:effectLst>
        </p:spPr>
      </p:pic>
      <p:pic>
        <p:nvPicPr>
          <p:cNvPr id="3079" name="Picture 7"/>
          <p:cNvPicPr>
            <a:picLocks noChangeAspect="1" noChangeArrowheads="1"/>
          </p:cNvPicPr>
          <p:nvPr/>
        </p:nvPicPr>
        <p:blipFill>
          <a:blip r:embed="rId6"/>
          <a:srcRect/>
          <a:stretch>
            <a:fillRect/>
          </a:stretch>
        </p:blipFill>
        <p:spPr bwMode="auto">
          <a:xfrm>
            <a:off x="457200" y="1676400"/>
            <a:ext cx="1676400" cy="2867025"/>
          </a:xfrm>
          <a:prstGeom prst="rect">
            <a:avLst/>
          </a:prstGeom>
          <a:ln>
            <a:noFill/>
          </a:ln>
          <a:effectLst>
            <a:outerShdw blurRad="292100" dist="139700" dir="2700000" algn="tl" rotWithShape="0">
              <a:srgbClr val="333333">
                <a:alpha val="65000"/>
              </a:srgbClr>
            </a:outerShdw>
          </a:effectLst>
        </p:spPr>
      </p:pic>
      <p:sp>
        <p:nvSpPr>
          <p:cNvPr id="11" name="TextBox 10"/>
          <p:cNvSpPr txBox="1"/>
          <p:nvPr/>
        </p:nvSpPr>
        <p:spPr>
          <a:xfrm>
            <a:off x="2286000" y="1828800"/>
            <a:ext cx="1981200" cy="369332"/>
          </a:xfrm>
          <a:prstGeom prst="rect">
            <a:avLst/>
          </a:prstGeom>
          <a:noFill/>
        </p:spPr>
        <p:txBody>
          <a:bodyPr wrap="square" rtlCol="0">
            <a:spAutoFit/>
          </a:bodyPr>
          <a:lstStyle/>
          <a:p>
            <a:r>
              <a:rPr lang="en-US" dirty="0" smtClean="0"/>
              <a:t> Brush</a:t>
            </a:r>
            <a:endParaRPr lang="en-US" dirty="0"/>
          </a:p>
        </p:txBody>
      </p:sp>
      <p:cxnSp>
        <p:nvCxnSpPr>
          <p:cNvPr id="13" name="Straight Arrow Connector 12"/>
          <p:cNvCxnSpPr/>
          <p:nvPr/>
        </p:nvCxnSpPr>
        <p:spPr>
          <a:xfrm rot="10800000">
            <a:off x="2286000" y="2286000"/>
            <a:ext cx="838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4" name="TextBox 13"/>
          <p:cNvSpPr txBox="1"/>
          <p:nvPr/>
        </p:nvSpPr>
        <p:spPr>
          <a:xfrm>
            <a:off x="2133600" y="5181600"/>
            <a:ext cx="1219200" cy="369332"/>
          </a:xfrm>
          <a:prstGeom prst="rect">
            <a:avLst/>
          </a:prstGeom>
          <a:noFill/>
        </p:spPr>
        <p:txBody>
          <a:bodyPr wrap="square" rtlCol="0">
            <a:spAutoFit/>
          </a:bodyPr>
          <a:lstStyle/>
          <a:p>
            <a:r>
              <a:rPr lang="en-US" dirty="0" smtClean="0"/>
              <a:t>Selection</a:t>
            </a:r>
            <a:endParaRPr lang="en-US" dirty="0"/>
          </a:p>
        </p:txBody>
      </p:sp>
      <p:sp>
        <p:nvSpPr>
          <p:cNvPr id="15" name="TextBox 14"/>
          <p:cNvSpPr txBox="1"/>
          <p:nvPr/>
        </p:nvSpPr>
        <p:spPr>
          <a:xfrm>
            <a:off x="5410200" y="1828800"/>
            <a:ext cx="1524000" cy="369332"/>
          </a:xfrm>
          <a:prstGeom prst="rect">
            <a:avLst/>
          </a:prstGeom>
          <a:noFill/>
        </p:spPr>
        <p:txBody>
          <a:bodyPr wrap="square" rtlCol="0">
            <a:spAutoFit/>
          </a:bodyPr>
          <a:lstStyle/>
          <a:p>
            <a:r>
              <a:rPr lang="en-US" dirty="0" smtClean="0"/>
              <a:t>Pen</a:t>
            </a:r>
            <a:endParaRPr lang="en-US" dirty="0"/>
          </a:p>
        </p:txBody>
      </p:sp>
      <p:sp>
        <p:nvSpPr>
          <p:cNvPr id="16" name="TextBox 15"/>
          <p:cNvSpPr txBox="1"/>
          <p:nvPr/>
        </p:nvSpPr>
        <p:spPr>
          <a:xfrm>
            <a:off x="5181600" y="5105400"/>
            <a:ext cx="1447800" cy="369332"/>
          </a:xfrm>
          <a:prstGeom prst="rect">
            <a:avLst/>
          </a:prstGeom>
          <a:noFill/>
        </p:spPr>
        <p:txBody>
          <a:bodyPr wrap="square" rtlCol="0">
            <a:spAutoFit/>
          </a:bodyPr>
          <a:lstStyle/>
          <a:p>
            <a:r>
              <a:rPr lang="en-US" dirty="0" smtClean="0"/>
              <a:t>Basic Shapes</a:t>
            </a:r>
            <a:endParaRPr lang="en-US" dirty="0"/>
          </a:p>
        </p:txBody>
      </p:sp>
      <p:cxnSp>
        <p:nvCxnSpPr>
          <p:cNvPr id="18" name="Straight Arrow Connector 17"/>
          <p:cNvCxnSpPr/>
          <p:nvPr/>
        </p:nvCxnSpPr>
        <p:spPr>
          <a:xfrm>
            <a:off x="5334000" y="2286000"/>
            <a:ext cx="9906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rot="10800000">
            <a:off x="2209800" y="5562600"/>
            <a:ext cx="8382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5410200" y="5638800"/>
            <a:ext cx="9906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a:srcRect/>
          <a:stretch>
            <a:fillRect/>
          </a:stretch>
        </p:blipFill>
        <p:spPr bwMode="auto">
          <a:xfrm>
            <a:off x="0" y="0"/>
            <a:ext cx="9372600" cy="7086600"/>
          </a:xfrm>
          <a:prstGeom prst="rect">
            <a:avLst/>
          </a:prstGeom>
          <a:noFill/>
          <a:ln w="9525">
            <a:noFill/>
            <a:miter lim="800000"/>
            <a:headEnd/>
            <a:tailEnd/>
          </a:ln>
          <a:effectLst/>
        </p:spPr>
      </p:pic>
      <p:sp>
        <p:nvSpPr>
          <p:cNvPr id="2" name="Title 1"/>
          <p:cNvSpPr>
            <a:spLocks noGrp="1"/>
          </p:cNvSpPr>
          <p:nvPr>
            <p:ph type="title"/>
          </p:nvPr>
        </p:nvSpPr>
        <p:spPr/>
        <p:txBody>
          <a:bodyPr>
            <a:normAutofit/>
          </a:bodyPr>
          <a:lstStyle/>
          <a:p>
            <a:r>
              <a:rPr lang="en-US" b="1" dirty="0" smtClean="0">
                <a:latin typeface="Aharoni" pitchFamily="2" charset="-79"/>
                <a:cs typeface="Aharoni" pitchFamily="2" charset="-79"/>
              </a:rPr>
              <a:t>Basic Settings</a:t>
            </a:r>
            <a:endParaRPr lang="en-US" b="1" dirty="0">
              <a:latin typeface="Aharoni" pitchFamily="2" charset="-79"/>
              <a:cs typeface="Aharoni" pitchFamily="2" charset="-79"/>
            </a:endParaRPr>
          </a:p>
        </p:txBody>
      </p:sp>
      <p:pic>
        <p:nvPicPr>
          <p:cNvPr id="1026" name="Picture 2"/>
          <p:cNvPicPr>
            <a:picLocks noGrp="1" noChangeAspect="1" noChangeArrowheads="1"/>
          </p:cNvPicPr>
          <p:nvPr>
            <p:ph idx="1"/>
          </p:nvPr>
        </p:nvPicPr>
        <p:blipFill>
          <a:blip r:embed="rId3"/>
          <a:srcRect/>
          <a:stretch>
            <a:fillRect/>
          </a:stretch>
        </p:blipFill>
        <p:spPr bwMode="auto">
          <a:xfrm>
            <a:off x="7096125" y="1295400"/>
            <a:ext cx="2047875" cy="3810000"/>
          </a:xfrm>
          <a:prstGeom prst="rect">
            <a:avLst/>
          </a:prstGeom>
          <a:noFill/>
          <a:ln w="9525">
            <a:noFill/>
            <a:miter lim="800000"/>
            <a:headEnd/>
            <a:tailEnd/>
          </a:ln>
          <a:effectLst/>
        </p:spPr>
      </p:pic>
      <p:sp>
        <p:nvSpPr>
          <p:cNvPr id="7" name="TextBox 6"/>
          <p:cNvSpPr txBox="1"/>
          <p:nvPr/>
        </p:nvSpPr>
        <p:spPr>
          <a:xfrm>
            <a:off x="1143000" y="1524000"/>
            <a:ext cx="5867400" cy="2031325"/>
          </a:xfrm>
          <a:prstGeom prst="rect">
            <a:avLst/>
          </a:prstGeom>
          <a:noFill/>
        </p:spPr>
        <p:txBody>
          <a:bodyPr wrap="square" rtlCol="0">
            <a:spAutoFit/>
          </a:bodyPr>
          <a:lstStyle/>
          <a:p>
            <a:r>
              <a:rPr lang="en-US" b="1" u="sng" dirty="0" smtClean="0"/>
              <a:t>Stroke</a:t>
            </a:r>
            <a:endParaRPr lang="en-US" b="1" u="sng" dirty="0" smtClean="0"/>
          </a:p>
          <a:p>
            <a:r>
              <a:rPr lang="en-US" i="1" dirty="0" smtClean="0"/>
              <a:t>Weight</a:t>
            </a:r>
            <a:r>
              <a:rPr lang="en-US" dirty="0" smtClean="0"/>
              <a:t>: This defines how wide a segment or “path” will be. The unit of measure is in pixels.</a:t>
            </a:r>
          </a:p>
          <a:p>
            <a:endParaRPr lang="en-US" dirty="0" smtClean="0"/>
          </a:p>
          <a:p>
            <a:r>
              <a:rPr lang="en-US" dirty="0" smtClean="0"/>
              <a:t>Next to the weight there are 3 smaller icons. These determine what the end of a segment will look like: rounded, short square, or  projected square.</a:t>
            </a:r>
            <a:endParaRPr lang="en-US" dirty="0"/>
          </a:p>
        </p:txBody>
      </p:sp>
      <p:sp>
        <p:nvSpPr>
          <p:cNvPr id="8" name="TextBox 7"/>
          <p:cNvSpPr txBox="1"/>
          <p:nvPr/>
        </p:nvSpPr>
        <p:spPr>
          <a:xfrm>
            <a:off x="1219200" y="3810000"/>
            <a:ext cx="5638800" cy="2308324"/>
          </a:xfrm>
          <a:prstGeom prst="rect">
            <a:avLst/>
          </a:prstGeom>
          <a:noFill/>
        </p:spPr>
        <p:txBody>
          <a:bodyPr wrap="square" rtlCol="0">
            <a:spAutoFit/>
          </a:bodyPr>
          <a:lstStyle/>
          <a:p>
            <a:r>
              <a:rPr lang="en-US" b="1" u="sng" dirty="0" smtClean="0"/>
              <a:t>Color</a:t>
            </a:r>
          </a:p>
          <a:p>
            <a:r>
              <a:rPr lang="en-US" i="1" dirty="0" smtClean="0"/>
              <a:t>Swatches</a:t>
            </a:r>
            <a:r>
              <a:rPr lang="en-US" dirty="0" smtClean="0"/>
              <a:t>: This is a palette of pre-defined colors for quick reference and use. Once one is selected, it will be shown in detail with the sliders. It can be changed to the exact color the user wants by moving the sliders.</a:t>
            </a:r>
          </a:p>
          <a:p>
            <a:endParaRPr lang="en-US" dirty="0" smtClean="0"/>
          </a:p>
          <a:p>
            <a:r>
              <a:rPr lang="en-US" dirty="0" smtClean="0"/>
              <a:t>Gradient: A gradient is a transition from one color to another (or more).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TotalTime>
  <Words>140</Words>
  <Application>Microsoft Office PowerPoint</Application>
  <PresentationFormat>On-screen Show (4:3)</PresentationFormat>
  <Paragraphs>25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Adobe Illustrator Basics</vt:lpstr>
      <vt:lpstr>Basic Tools</vt:lpstr>
      <vt:lpstr>Examples:</vt:lpstr>
      <vt:lpstr>Basic Settings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christian</dc:creator>
  <cp:lastModifiedBy>christian</cp:lastModifiedBy>
  <cp:revision>30</cp:revision>
  <dcterms:created xsi:type="dcterms:W3CDTF">2009-09-13T19:47:15Z</dcterms:created>
  <dcterms:modified xsi:type="dcterms:W3CDTF">2009-09-15T05:57:50Z</dcterms:modified>
</cp:coreProperties>
</file>